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  <p:sldMasterId id="2147483650" r:id="rId2"/>
    <p:sldMasterId id="2147483726" r:id="rId3"/>
    <p:sldMasterId id="2147483877" r:id="rId4"/>
  </p:sldMasterIdLst>
  <p:notesMasterIdLst>
    <p:notesMasterId r:id="rId36"/>
  </p:notesMasterIdLst>
  <p:handoutMasterIdLst>
    <p:handoutMasterId r:id="rId37"/>
  </p:handoutMasterIdLst>
  <p:sldIdLst>
    <p:sldId id="386" r:id="rId5"/>
    <p:sldId id="402" r:id="rId6"/>
    <p:sldId id="271" r:id="rId7"/>
    <p:sldId id="264" r:id="rId8"/>
    <p:sldId id="365" r:id="rId9"/>
    <p:sldId id="302" r:id="rId10"/>
    <p:sldId id="279" r:id="rId11"/>
    <p:sldId id="290" r:id="rId12"/>
    <p:sldId id="364" r:id="rId13"/>
    <p:sldId id="421" r:id="rId14"/>
    <p:sldId id="293" r:id="rId15"/>
    <p:sldId id="360" r:id="rId16"/>
    <p:sldId id="418" r:id="rId17"/>
    <p:sldId id="416" r:id="rId18"/>
    <p:sldId id="412" r:id="rId19"/>
    <p:sldId id="413" r:id="rId20"/>
    <p:sldId id="414" r:id="rId21"/>
    <p:sldId id="415" r:id="rId22"/>
    <p:sldId id="425" r:id="rId23"/>
    <p:sldId id="426" r:id="rId24"/>
    <p:sldId id="427" r:id="rId25"/>
    <p:sldId id="428" r:id="rId26"/>
    <p:sldId id="429" r:id="rId27"/>
    <p:sldId id="430" r:id="rId28"/>
    <p:sldId id="417" r:id="rId29"/>
    <p:sldId id="433" r:id="rId30"/>
    <p:sldId id="434" r:id="rId31"/>
    <p:sldId id="419" r:id="rId32"/>
    <p:sldId id="256" r:id="rId33"/>
    <p:sldId id="257" r:id="rId34"/>
    <p:sldId id="369" r:id="rId35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93E"/>
    <a:srgbClr val="10B0C0"/>
    <a:srgbClr val="BEF4FA"/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7" autoAdjust="0"/>
    <p:restoredTop sz="92380" autoAdjust="0"/>
  </p:normalViewPr>
  <p:slideViewPr>
    <p:cSldViewPr showGuides="1">
      <p:cViewPr>
        <p:scale>
          <a:sx n="40" d="100"/>
          <a:sy n="40" d="100"/>
        </p:scale>
        <p:origin x="36" y="180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No slide master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9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6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3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94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3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3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68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5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12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2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337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666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870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0174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7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998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0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1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113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59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53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2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0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4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39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3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0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251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301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0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4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7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54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3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2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85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095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1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6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778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217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5314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39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802" y="1683545"/>
            <a:ext cx="13714810" cy="3581400"/>
          </a:xfrm>
        </p:spPr>
        <p:txBody>
          <a:bodyPr anchor="b"/>
          <a:lstStyle>
            <a:lvl1pPr algn="ctr">
              <a:defRPr sz="8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802" y="5403057"/>
            <a:ext cx="1371481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925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3" grpId="0"/>
      <p:bldP spid="4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2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6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61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4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60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4.xml"/><Relationship Id="rId8" Type="http://schemas.openxmlformats.org/officeDocument/2006/relationships/slideLayout" Target="../slideLayouts/slideLayout24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49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4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  <p:sldLayoutId id="2147483872" r:id="rId16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  <p:sldLayoutId id="2147483928" r:id="rId5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  <p:sldLayoutId id="2147483874" r:id="rId49"/>
    <p:sldLayoutId id="2147483875" r:id="rId50"/>
    <p:sldLayoutId id="2147483927" r:id="rId5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22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  <p:sldLayoutId id="2147483915" r:id="rId38"/>
    <p:sldLayoutId id="2147483916" r:id="rId39"/>
    <p:sldLayoutId id="2147483917" r:id="rId40"/>
    <p:sldLayoutId id="2147483918" r:id="rId41"/>
    <p:sldLayoutId id="2147483919" r:id="rId42"/>
    <p:sldLayoutId id="2147483920" r:id="rId43"/>
    <p:sldLayoutId id="2147483921" r:id="rId44"/>
    <p:sldLayoutId id="2147483922" r:id="rId45"/>
    <p:sldLayoutId id="2147483923" r:id="rId46"/>
    <p:sldLayoutId id="2147483924" r:id="rId47"/>
    <p:sldLayoutId id="2147483925" r:id="rId48"/>
    <p:sldLayoutId id="2147483926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pages.store.office.com/addinsinstallpage.aspx?rs=en-US&amp;assetid=WA200003233&amp;isWac=True&amp;ui=en-US&amp;ad=US" TargetMode="Externa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flipH="1">
            <a:off x="-3" y="2709331"/>
            <a:ext cx="18286412" cy="7560840"/>
          </a:xfrm>
          <a:custGeom>
            <a:avLst/>
            <a:gdLst/>
            <a:ahLst/>
            <a:cxnLst/>
            <a:rect l="l" t="t" r="r" b="b"/>
            <a:pathLst>
              <a:path w="18286412" h="7560840">
                <a:moveTo>
                  <a:pt x="0" y="0"/>
                </a:moveTo>
                <a:lnTo>
                  <a:pt x="0" y="4635515"/>
                </a:lnTo>
                <a:lnTo>
                  <a:pt x="0" y="7560840"/>
                </a:lnTo>
                <a:lnTo>
                  <a:pt x="18286412" y="7560840"/>
                </a:lnTo>
                <a:lnTo>
                  <a:pt x="18286412" y="463551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9998301" y="6588453"/>
            <a:ext cx="783087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500" spc="300" dirty="0">
                <a:solidFill>
                  <a:schemeClr val="bg1"/>
                </a:solidFill>
                <a:latin typeface="+mj-lt"/>
              </a:rPr>
              <a:t>WELCOME!</a:t>
            </a:r>
            <a:endParaRPr kumimoji="1" lang="ja-JP" altLang="en-US" sz="11500" spc="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平行四辺形 6"/>
          <p:cNvSpPr/>
          <p:nvPr/>
        </p:nvSpPr>
        <p:spPr>
          <a:xfrm rot="20740135">
            <a:off x="-102848" y="7227191"/>
            <a:ext cx="7879033" cy="1064425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平行四辺形 7"/>
          <p:cNvSpPr/>
          <p:nvPr/>
        </p:nvSpPr>
        <p:spPr>
          <a:xfrm rot="20740135">
            <a:off x="830145" y="8238890"/>
            <a:ext cx="7879033" cy="287026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平行四辺形 8"/>
          <p:cNvSpPr/>
          <p:nvPr/>
        </p:nvSpPr>
        <p:spPr>
          <a:xfrm rot="20740135">
            <a:off x="7606487" y="4361866"/>
            <a:ext cx="4977711" cy="574052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平行四辺形 9"/>
          <p:cNvSpPr/>
          <p:nvPr/>
        </p:nvSpPr>
        <p:spPr>
          <a:xfrm rot="20740135">
            <a:off x="10003272" y="3611231"/>
            <a:ext cx="4977711" cy="287026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平行四辺形 10"/>
          <p:cNvSpPr/>
          <p:nvPr/>
        </p:nvSpPr>
        <p:spPr>
          <a:xfrm rot="20740135">
            <a:off x="-150396" y="7285824"/>
            <a:ext cx="4977711" cy="423599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 rot="20732246">
            <a:off x="293365" y="7381101"/>
            <a:ext cx="6942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spc="300" dirty="0">
                <a:solidFill>
                  <a:schemeClr val="accent1"/>
                </a:solidFill>
                <a:latin typeface="+mj-lt"/>
              </a:rPr>
              <a:t>TEAM 6</a:t>
            </a:r>
            <a:endParaRPr kumimoji="1" lang="ja-JP" altLang="en-US" sz="4800" spc="3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平行四辺形 13"/>
          <p:cNvSpPr/>
          <p:nvPr/>
        </p:nvSpPr>
        <p:spPr>
          <a:xfrm rot="20740135">
            <a:off x="275489" y="9205075"/>
            <a:ext cx="3233854" cy="171221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平行四辺形 15"/>
          <p:cNvSpPr/>
          <p:nvPr/>
        </p:nvSpPr>
        <p:spPr>
          <a:xfrm rot="20740135">
            <a:off x="7979503" y="4000736"/>
            <a:ext cx="3767564" cy="16194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3776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4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>
          <a:xfrm>
            <a:off x="-2423079" y="-122085"/>
            <a:ext cx="10981220" cy="1170130"/>
          </a:xfrm>
        </p:spPr>
        <p:txBody>
          <a:bodyPr/>
          <a:lstStyle/>
          <a:p>
            <a:r>
              <a:rPr lang="en-CA" dirty="0"/>
              <a:t>Correlations</a:t>
            </a:r>
            <a:endParaRPr kumimoji="1" lang="ja-JP" altLang="en-US" dirty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22D7D8EF-426C-8C7B-1BC7-AFBB22E6B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6" y="1183060"/>
            <a:ext cx="16381820" cy="84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4887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502246" y="412801"/>
            <a:ext cx="16741860" cy="1125125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Tools and technologies used for data visualization “</a:t>
            </a: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6"/>
          </p:nvPr>
        </p:nvSpPr>
        <p:spPr>
          <a:xfrm>
            <a:off x="1148446" y="7258735"/>
            <a:ext cx="7393207" cy="773203"/>
          </a:xfrm>
        </p:spPr>
        <p:txBody>
          <a:bodyPr/>
          <a:lstStyle/>
          <a:p>
            <a:r>
              <a:rPr lang="en-US" sz="3200" b="1" dirty="0"/>
              <a:t>Matplotlib and Seaborn libraries.</a:t>
            </a: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8"/>
          </p:nvPr>
        </p:nvSpPr>
        <p:spPr>
          <a:xfrm>
            <a:off x="10133316" y="7205612"/>
            <a:ext cx="7393207" cy="773203"/>
          </a:xfrm>
        </p:spPr>
        <p:txBody>
          <a:bodyPr/>
          <a:lstStyle/>
          <a:p>
            <a:r>
              <a:rPr lang="en-US" sz="3200" b="1" dirty="0"/>
              <a:t>Power BI</a:t>
            </a:r>
            <a:endParaRPr kumimoji="1" lang="ja-JP" altLang="en-US" sz="3200" b="1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51DCDAA4-C383-416E-3EEE-E61D18EB0D2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42406" y="1858135"/>
            <a:ext cx="5747091" cy="3935948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D552A5B-EAD9-8877-3468-EEB6725024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2" r="13462"/>
          <a:stretch/>
        </p:blipFill>
        <p:spPr>
          <a:xfrm>
            <a:off x="10226675" y="1987550"/>
            <a:ext cx="6318250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14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テキスト プレースホルダー 28"/>
          <p:cNvSpPr>
            <a:spLocks noGrp="1"/>
          </p:cNvSpPr>
          <p:nvPr>
            <p:ph type="title"/>
          </p:nvPr>
        </p:nvSpPr>
        <p:spPr>
          <a:xfrm>
            <a:off x="547252" y="3343301"/>
            <a:ext cx="7470830" cy="355539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8000" dirty="0"/>
              <a:t>Data Modelling</a:t>
            </a:r>
            <a:endParaRPr lang="en-CA" sz="8000" dirty="0"/>
          </a:p>
        </p:txBody>
      </p:sp>
      <p:sp>
        <p:nvSpPr>
          <p:cNvPr id="2" name="テキスト プレースホルダー 28">
            <a:extLst>
              <a:ext uri="{FF2B5EF4-FFF2-40B4-BE49-F238E27FC236}">
                <a16:creationId xmlns:a16="http://schemas.microsoft.com/office/drawing/2014/main" id="{16BB7B97-1CC3-0D8C-E815-9B7E01B10E1D}"/>
              </a:ext>
            </a:extLst>
          </p:cNvPr>
          <p:cNvSpPr txBox="1">
            <a:spLocks/>
          </p:cNvSpPr>
          <p:nvPr/>
        </p:nvSpPr>
        <p:spPr>
          <a:xfrm>
            <a:off x="8513136" y="3320797"/>
            <a:ext cx="8505945" cy="324036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marL="0" indent="0" algn="ctr" defTabSz="1632753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8800" kern="1200" spc="6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For Market Basket Analysis we have used 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Apriori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algorithm</a:t>
            </a:r>
          </a:p>
          <a:p>
            <a:pPr algn="l">
              <a:lnSpc>
                <a:spcPct val="120000"/>
              </a:lnSpc>
              <a:spcBef>
                <a:spcPct val="20000"/>
              </a:spcBef>
            </a:pPr>
            <a:endParaRPr lang="en-US" sz="2400" b="1" dirty="0">
              <a:solidFill>
                <a:schemeClr val="tx1"/>
              </a:solidFill>
              <a:latin typeface="+mn-lt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For customer segmentation we have used k-means algorithm</a:t>
            </a:r>
          </a:p>
          <a:p>
            <a:pPr algn="l">
              <a:lnSpc>
                <a:spcPct val="120000"/>
              </a:lnSpc>
              <a:spcBef>
                <a:spcPct val="20000"/>
              </a:spcBef>
            </a:pP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33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6015-DDFE-E1EA-A2CA-9351CBB5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6741860" cy="1125125"/>
          </a:xfrm>
        </p:spPr>
        <p:txBody>
          <a:bodyPr anchor="ctr">
            <a:normAutofit/>
          </a:bodyPr>
          <a:lstStyle/>
          <a:p>
            <a:r>
              <a:rPr lang="en-CA" dirty="0"/>
              <a:t>Reasons for Choosing </a:t>
            </a:r>
            <a:r>
              <a:rPr lang="en-CA" dirty="0" err="1"/>
              <a:t>Apriori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4DB16D-328C-3164-FE75-C6DD129079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7202" y="2856363"/>
            <a:ext cx="7755954" cy="1664618"/>
          </a:xfrm>
        </p:spPr>
        <p:txBody>
          <a:bodyPr anchor="t">
            <a:normAutofit/>
          </a:bodyPr>
          <a:lstStyle/>
          <a:p>
            <a:r>
              <a:rPr lang="en-GB" b="1" dirty="0" err="1"/>
              <a:t>Apriori</a:t>
            </a:r>
            <a:r>
              <a:rPr lang="en-GB" b="1" dirty="0"/>
              <a:t> is specifically designed for association rule mining, which is the primary task in market basket analysis</a:t>
            </a:r>
            <a:endParaRPr lang="en-CA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33BEDF-A208-6687-977E-F04771E1B3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2396" y="2128165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/>
              <a:t>Association rule mining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9D85C79-0E88-5549-C43D-4A41A2D98D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2306" y="2128165"/>
            <a:ext cx="630070" cy="75685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02B38C-A472-2F38-B356-7024E454C5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02" y="5284509"/>
            <a:ext cx="7755954" cy="1664618"/>
          </a:xfrm>
        </p:spPr>
        <p:txBody>
          <a:bodyPr anchor="t">
            <a:normAutofit/>
          </a:bodyPr>
          <a:lstStyle/>
          <a:p>
            <a:r>
              <a:rPr lang="en-GB" b="1" dirty="0"/>
              <a:t>The </a:t>
            </a:r>
            <a:r>
              <a:rPr lang="en-GB" b="1" dirty="0" err="1"/>
              <a:t>Apriori</a:t>
            </a:r>
            <a:r>
              <a:rPr lang="en-GB" b="1" dirty="0"/>
              <a:t> principle, which states that if an itemset is infrequent, then its supersets are also infrequent</a:t>
            </a:r>
            <a:endParaRPr lang="en-CA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1DF87D-3BB4-CC8F-F761-AFD6B31F04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52396" y="4556311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 err="1"/>
              <a:t>Apriori</a:t>
            </a:r>
            <a:r>
              <a:rPr lang="en-CA" dirty="0"/>
              <a:t> Principle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A9F32A3-D77D-6237-B2E9-937435DD8DB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42306" y="4556311"/>
            <a:ext cx="630070" cy="75685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6D680C-204E-1257-848D-9CE1D7C510D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7201" y="7709352"/>
            <a:ext cx="7755954" cy="1664618"/>
          </a:xfrm>
        </p:spPr>
        <p:txBody>
          <a:bodyPr anchor="t">
            <a:normAutofit/>
          </a:bodyPr>
          <a:lstStyle/>
          <a:p>
            <a:r>
              <a:rPr lang="en-GB" b="1" dirty="0" err="1"/>
              <a:t>Apriori</a:t>
            </a:r>
            <a:r>
              <a:rPr lang="en-GB" b="1" dirty="0"/>
              <a:t> is a widely adopted and well-established algorithm for market basket analysis</a:t>
            </a:r>
            <a:endParaRPr lang="en-CA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6A74C9-F18E-06F9-2943-41E613B707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52395" y="6981154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/>
              <a:t>Widely Adopted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87F89127-5492-77B2-DFB5-505D25CD1E0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42305" y="6981154"/>
            <a:ext cx="630070" cy="75685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BEAB29-7571-F2A1-EE37-BECD8DCB3B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152" y="2856363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 err="1"/>
              <a:t>Apriori</a:t>
            </a:r>
            <a:r>
              <a:rPr lang="en-CA" b="1" dirty="0"/>
              <a:t> algorithm shows probability of a product being purchases by  independently and how its probability is affected by </a:t>
            </a:r>
            <a:r>
              <a:rPr lang="en-CA" b="1" dirty="0" err="1"/>
              <a:t>by</a:t>
            </a:r>
            <a:r>
              <a:rPr lang="en-CA" b="1" dirty="0"/>
              <a:t> placing it with another product</a:t>
            </a:r>
          </a:p>
          <a:p>
            <a:endParaRPr lang="en-CA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A3EA188-D7F7-B752-4815-7C7BA67A5D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403346" y="2128165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/>
              <a:t>Cross-Product Effect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452F2001-0D98-E4BF-D55B-82BD31653E6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593256" y="2128165"/>
            <a:ext cx="630070" cy="75685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0527585-D3A4-60FF-6433-75A6B3B2AD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88152" y="5284509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The rules of </a:t>
            </a:r>
            <a:r>
              <a:rPr lang="en-CA" b="1" dirty="0" err="1"/>
              <a:t>Apriori</a:t>
            </a:r>
            <a:r>
              <a:rPr lang="en-CA" b="1" dirty="0"/>
              <a:t> algorithm are easy to interpret, support, confidence and lift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840FBED-3149-CF40-8680-194FDAFBA8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403346" y="4556311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/>
              <a:t>Interpretability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52DDEAD1-FBA6-8475-756E-9D5E93E869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93256" y="4556311"/>
            <a:ext cx="630070" cy="756855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A540F-006D-9609-8B67-4160E524F47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8151" y="7709352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 err="1"/>
              <a:t>Apriori</a:t>
            </a:r>
            <a:r>
              <a:rPr lang="en-CA" b="1" dirty="0"/>
              <a:t> algorithm allows us to set the minimum support to filter out infrequent associations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2A54BAA-B37A-C26B-5C2F-39BB6A2772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403345" y="6981154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 dirty="0"/>
              <a:t>Customization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F2D4A0CF-78FF-7729-8066-32A1DB9D39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93255" y="6981154"/>
            <a:ext cx="630070" cy="75685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9223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6015-DDFE-E1EA-A2CA-9351CBB5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6741860" cy="1125125"/>
          </a:xfrm>
        </p:spPr>
        <p:txBody>
          <a:bodyPr anchor="ctr">
            <a:normAutofit/>
          </a:bodyPr>
          <a:lstStyle/>
          <a:p>
            <a:r>
              <a:rPr lang="en-CA" dirty="0"/>
              <a:t>Reasons for Choosing K-Means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4DB16D-328C-3164-FE75-C6DD129079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7202" y="2856363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K-Means is simple to understand and implement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33BEDF-A208-6687-977E-F04771E1B3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2396" y="2128165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Simplicity</a:t>
            </a:r>
            <a:endParaRPr lang="en-CA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9D85C79-0E88-5549-C43D-4A41A2D98D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2306" y="2128165"/>
            <a:ext cx="630070" cy="75685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02B38C-A472-2F38-B356-7024E454C5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02" y="5284509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K-means is computationally effective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1DF87D-3BB4-CC8F-F761-AFD6B31F04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52396" y="4556311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Scalability</a:t>
            </a:r>
            <a:endParaRPr lang="en-CA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A9F32A3-D77D-6237-B2E9-937435DD8DB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42306" y="4556311"/>
            <a:ext cx="630070" cy="75685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6D680C-204E-1257-848D-9CE1D7C510D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7201" y="7709352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Clusters produced by K-Means are easy to interpret. </a:t>
            </a:r>
          </a:p>
          <a:p>
            <a:r>
              <a:rPr lang="en-CA" b="1" dirty="0"/>
              <a:t>Centroids serve as mean of each cluster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6A74C9-F18E-06F9-2943-41E613B707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52395" y="6981154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Interpretability</a:t>
            </a:r>
            <a:endParaRPr lang="en-CA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87F89127-5492-77B2-DFB5-505D25CD1E0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42305" y="6981154"/>
            <a:ext cx="630070" cy="75685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BEAB29-7571-F2A1-EE37-BECD8DCB3B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152" y="2856363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K-Means can handle  different data types</a:t>
            </a:r>
          </a:p>
          <a:p>
            <a:endParaRPr lang="en-CA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A3EA188-D7F7-B752-4815-7C7BA67A5D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403346" y="2128165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Flexibility</a:t>
            </a:r>
            <a:endParaRPr lang="en-CA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452F2001-0D98-E4BF-D55B-82BD31653E6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593256" y="2128165"/>
            <a:ext cx="630070" cy="75685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0527585-D3A4-60FF-6433-75A6B3B2AD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88152" y="5284509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K-Means is widely used for customer segmentation across industries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840FBED-3149-CF40-8680-194FDAFBA8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403346" y="4556311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Applicability</a:t>
            </a:r>
            <a:endParaRPr lang="en-CA" dirty="0"/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52DDEAD1-FBA6-8475-756E-9D5E93E869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93256" y="4556311"/>
            <a:ext cx="630070" cy="756855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A540F-006D-9609-8B67-4160E524F47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8151" y="7709352"/>
            <a:ext cx="7755954" cy="1664618"/>
          </a:xfrm>
        </p:spPr>
        <p:txBody>
          <a:bodyPr anchor="t">
            <a:normAutofit/>
          </a:bodyPr>
          <a:lstStyle/>
          <a:p>
            <a:r>
              <a:rPr lang="en-CA" b="1" dirty="0"/>
              <a:t>Adjusting number of clusters, we can improve segmentation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2A54BAA-B37A-C26B-5C2F-39BB6A2772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403345" y="6981154"/>
            <a:ext cx="6839108" cy="773203"/>
          </a:xfrm>
        </p:spPr>
        <p:txBody>
          <a:bodyPr anchor="t">
            <a:normAutofit/>
          </a:bodyPr>
          <a:lstStyle/>
          <a:p>
            <a:r>
              <a:rPr lang="en-CA"/>
              <a:t>Iterative Improvement</a:t>
            </a:r>
            <a:endParaRPr lang="en-CA" dirty="0"/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F2D4A0CF-78FF-7729-8066-32A1DB9D39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93255" y="6981154"/>
            <a:ext cx="630070" cy="75685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70737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CEB35-FD1D-263F-DDCC-9A4EC7F2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8291" y="4918474"/>
            <a:ext cx="8100900" cy="1935215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Aggregated nature of dataset for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Apriori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607328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C004866-BB50-607E-E428-2048596B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6921880" cy="1125125"/>
          </a:xfrm>
        </p:spPr>
        <p:txBody>
          <a:bodyPr/>
          <a:lstStyle/>
          <a:p>
            <a:r>
              <a:rPr lang="en-CA" sz="3600" b="1" dirty="0"/>
              <a:t>Finding optimal number of clusters for age by income</a:t>
            </a:r>
          </a:p>
        </p:txBody>
      </p:sp>
      <p:pic>
        <p:nvPicPr>
          <p:cNvPr id="21" name="Picture Placeholder 20" descr="A graph with a blue line&#10;&#10;Description automatically generated">
            <a:extLst>
              <a:ext uri="{FF2B5EF4-FFF2-40B4-BE49-F238E27FC236}">
                <a16:creationId xmlns:a16="http://schemas.microsoft.com/office/drawing/2014/main" id="{5548B199-0370-D8FE-AC55-B0D1F003CE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21" y="2446772"/>
            <a:ext cx="6750750" cy="5393456"/>
          </a:xfrm>
        </p:spPr>
      </p:pic>
      <p:pic>
        <p:nvPicPr>
          <p:cNvPr id="25" name="Picture Placeholder 24" descr="A graph with a line&#10;&#10;Description automatically generated">
            <a:extLst>
              <a:ext uri="{FF2B5EF4-FFF2-40B4-BE49-F238E27FC236}">
                <a16:creationId xmlns:a16="http://schemas.microsoft.com/office/drawing/2014/main" id="{098C1ED1-78DB-8F70-7CB4-EC3D5D92A77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901" y="2444114"/>
            <a:ext cx="6667752" cy="5243910"/>
          </a:xfrm>
        </p:spPr>
      </p:pic>
    </p:spTree>
    <p:extLst>
      <p:ext uri="{BB962C8B-B14F-4D97-AF65-F5344CB8AC3E}">
        <p14:creationId xmlns:p14="http://schemas.microsoft.com/office/powerpoint/2010/main" val="135976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0ED14E-24FF-C232-D3F3-BC348F71B9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41" y="1514864"/>
            <a:ext cx="10457615" cy="803912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EB93E4-47DD-8E2E-A241-64A81F6C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 by Income k-means clusters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0A86C76-7867-2F6F-542B-CFFC2604BA65}"/>
              </a:ext>
            </a:extLst>
          </p:cNvPr>
          <p:cNvSpPr txBox="1">
            <a:spLocks/>
          </p:cNvSpPr>
          <p:nvPr/>
        </p:nvSpPr>
        <p:spPr>
          <a:xfrm>
            <a:off x="11123426" y="2668225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>
                <a:solidFill>
                  <a:srgbClr val="10B0C0"/>
                </a:solidFill>
              </a:rPr>
              <a:t>Clusters produced by K-Means are easy to interpret. </a:t>
            </a:r>
          </a:p>
          <a:p>
            <a:r>
              <a:rPr lang="en-CA" sz="3200" b="1" dirty="0">
                <a:solidFill>
                  <a:srgbClr val="10B0C0"/>
                </a:solidFill>
              </a:rPr>
              <a:t>Centroids serve as mean of each cluster</a:t>
            </a:r>
          </a:p>
        </p:txBody>
      </p:sp>
    </p:spTree>
    <p:extLst>
      <p:ext uri="{BB962C8B-B14F-4D97-AF65-F5344CB8AC3E}">
        <p14:creationId xmlns:p14="http://schemas.microsoft.com/office/powerpoint/2010/main" val="260390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284889-8A72-9074-3B6A-D770BD44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6741860" cy="11251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Accepted Campaign by Clusters for Age by Income</a:t>
            </a:r>
            <a:endParaRPr lang="en-CA" sz="4000" dirty="0"/>
          </a:p>
        </p:txBody>
      </p:sp>
      <p:pic>
        <p:nvPicPr>
          <p:cNvPr id="8" name="Picture Placeholder 7" descr="A graph of multiple colored bars&#10;&#10;Description automatically generated with medium confidence">
            <a:extLst>
              <a:ext uri="{FF2B5EF4-FFF2-40B4-BE49-F238E27FC236}">
                <a16:creationId xmlns:a16="http://schemas.microsoft.com/office/drawing/2014/main" id="{43B464A0-3849-2420-B64F-D8EFE7D1D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6" y="1453090"/>
            <a:ext cx="9214260" cy="8505945"/>
          </a:xfr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1DBB036-07DE-3536-5E0E-0C7EDDB2EED0}"/>
              </a:ext>
            </a:extLst>
          </p:cNvPr>
          <p:cNvSpPr txBox="1">
            <a:spLocks/>
          </p:cNvSpPr>
          <p:nvPr/>
        </p:nvSpPr>
        <p:spPr>
          <a:xfrm>
            <a:off x="10178321" y="2555712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>
                <a:solidFill>
                  <a:srgbClr val="10B0C0"/>
                </a:solidFill>
              </a:rPr>
              <a:t>Performance of marketing campaign for the three clusters created using k-means for age by income.</a:t>
            </a:r>
          </a:p>
        </p:txBody>
      </p:sp>
    </p:spTree>
    <p:extLst>
      <p:ext uri="{BB962C8B-B14F-4D97-AF65-F5344CB8AC3E}">
        <p14:creationId xmlns:p14="http://schemas.microsoft.com/office/powerpoint/2010/main" val="8765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C004866-BB50-607E-E428-2048596B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3366485" cy="1125125"/>
          </a:xfrm>
        </p:spPr>
        <p:txBody>
          <a:bodyPr/>
          <a:lstStyle/>
          <a:p>
            <a:r>
              <a:rPr lang="en-CA" sz="3600" b="1" dirty="0"/>
              <a:t>Finding optimal number of clusters for income by Monetary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548B199-0370-D8FE-AC55-B0D1F003CE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7421" y="2446772"/>
            <a:ext cx="6750750" cy="5393456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098C1ED1-78DB-8F70-7CB4-EC3D5D92A77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9901" y="2444114"/>
            <a:ext cx="6667752" cy="5243910"/>
          </a:xfrm>
        </p:spPr>
      </p:pic>
    </p:spTree>
    <p:extLst>
      <p:ext uri="{BB962C8B-B14F-4D97-AF65-F5344CB8AC3E}">
        <p14:creationId xmlns:p14="http://schemas.microsoft.com/office/powerpoint/2010/main" val="92858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9B289DF-0390-439D-8CC4-1C7E29A0B8F3}"/>
              </a:ext>
            </a:extLst>
          </p:cNvPr>
          <p:cNvSpPr/>
          <p:nvPr/>
        </p:nvSpPr>
        <p:spPr>
          <a:xfrm>
            <a:off x="-263479" y="5856453"/>
            <a:ext cx="18813372" cy="4430099"/>
          </a:xfrm>
          <a:custGeom>
            <a:avLst/>
            <a:gdLst>
              <a:gd name="connsiteX0" fmla="*/ 1338978 w 12256046"/>
              <a:gd name="connsiteY0" fmla="*/ 0 h 3425441"/>
              <a:gd name="connsiteX1" fmla="*/ 10917068 w 12256046"/>
              <a:gd name="connsiteY1" fmla="*/ 0 h 3425441"/>
              <a:gd name="connsiteX2" fmla="*/ 12256046 w 12256046"/>
              <a:gd name="connsiteY2" fmla="*/ 1338978 h 3425441"/>
              <a:gd name="connsiteX3" fmla="*/ 12228843 w 12256046"/>
              <a:gd name="connsiteY3" fmla="*/ 1608829 h 3425441"/>
              <a:gd name="connsiteX4" fmla="*/ 12224023 w 12256046"/>
              <a:gd name="connsiteY4" fmla="*/ 1624355 h 3425441"/>
              <a:gd name="connsiteX5" fmla="*/ 12224023 w 12256046"/>
              <a:gd name="connsiteY5" fmla="*/ 3425441 h 3425441"/>
              <a:gd name="connsiteX6" fmla="*/ 32023 w 12256046"/>
              <a:gd name="connsiteY6" fmla="*/ 3425441 h 3425441"/>
              <a:gd name="connsiteX7" fmla="*/ 32023 w 12256046"/>
              <a:gd name="connsiteY7" fmla="*/ 1624356 h 3425441"/>
              <a:gd name="connsiteX8" fmla="*/ 27203 w 12256046"/>
              <a:gd name="connsiteY8" fmla="*/ 1608829 h 3425441"/>
              <a:gd name="connsiteX9" fmla="*/ 0 w 12256046"/>
              <a:gd name="connsiteY9" fmla="*/ 1338978 h 3425441"/>
              <a:gd name="connsiteX10" fmla="*/ 1338978 w 12256046"/>
              <a:gd name="connsiteY10" fmla="*/ 0 h 342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56046" h="3425441">
                <a:moveTo>
                  <a:pt x="1338978" y="0"/>
                </a:moveTo>
                <a:lnTo>
                  <a:pt x="10917068" y="0"/>
                </a:lnTo>
                <a:cubicBezTo>
                  <a:pt x="11656565" y="0"/>
                  <a:pt x="12256046" y="599481"/>
                  <a:pt x="12256046" y="1338978"/>
                </a:cubicBezTo>
                <a:cubicBezTo>
                  <a:pt x="12256046" y="1431415"/>
                  <a:pt x="12246679" y="1521665"/>
                  <a:pt x="12228843" y="1608829"/>
                </a:cubicBezTo>
                <a:lnTo>
                  <a:pt x="12224023" y="1624355"/>
                </a:lnTo>
                <a:lnTo>
                  <a:pt x="12224023" y="3425441"/>
                </a:lnTo>
                <a:lnTo>
                  <a:pt x="32023" y="3425441"/>
                </a:lnTo>
                <a:lnTo>
                  <a:pt x="32023" y="1624356"/>
                </a:lnTo>
                <a:lnTo>
                  <a:pt x="27203" y="1608829"/>
                </a:lnTo>
                <a:cubicBezTo>
                  <a:pt x="9367" y="1521665"/>
                  <a:pt x="0" y="1431415"/>
                  <a:pt x="0" y="1338978"/>
                </a:cubicBezTo>
                <a:cubicBezTo>
                  <a:pt x="0" y="599481"/>
                  <a:pt x="599481" y="0"/>
                  <a:pt x="1338978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3" name="Title 2"/>
          <p:cNvSpPr>
            <a:spLocks noGrp="1"/>
          </p:cNvSpPr>
          <p:nvPr>
            <p:ph type="ctrTitle" idx="4294967295"/>
          </p:nvPr>
        </p:nvSpPr>
        <p:spPr>
          <a:xfrm>
            <a:off x="3429198" y="135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TEAM 6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898344" y="1179431"/>
            <a:ext cx="16167411" cy="1275188"/>
          </a:xfrm>
        </p:spPr>
        <p:txBody>
          <a:bodyPr>
            <a:noAutofit/>
          </a:bodyPr>
          <a:lstStyle/>
          <a:p>
            <a:pPr algn="ctr"/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name : </a:t>
            </a:r>
            <a:r>
              <a:rPr lang="en-US" sz="3200" b="1" i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CampaignOptiSales</a:t>
            </a:r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</a:p>
          <a:p>
            <a:pPr algn="ctr"/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Measure marketing campaign performance to optimize future strategies and enhance product placement for increased sales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0273" y="6947057"/>
            <a:ext cx="2961319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endParaRPr lang="en-US" sz="3000" b="1" dirty="0">
              <a:solidFill>
                <a:schemeClr val="accent4"/>
              </a:solidFill>
              <a:latin typeface="Arial" panose="020B0604020202020204" pitchFamily="34" charset="0"/>
              <a:ea typeface="Raleway ExtraBold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74492" y="7933810"/>
            <a:ext cx="256575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Project Lead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395991" y="8627344"/>
            <a:ext cx="1349883" cy="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47851" y="6898695"/>
            <a:ext cx="2961319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Md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Irteza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 Chowdhury</a:t>
            </a:r>
            <a:endParaRPr lang="en-US" sz="3000" b="1" dirty="0">
              <a:solidFill>
                <a:schemeClr val="accent2"/>
              </a:solidFill>
              <a:latin typeface="Arial" panose="020B0604020202020204" pitchFamily="34" charset="0"/>
              <a:ea typeface="Raleway ExtraBold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1188" y="7952746"/>
            <a:ext cx="327494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Business Analyst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6607736" y="8627344"/>
            <a:ext cx="1349883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595613" y="6898695"/>
            <a:ext cx="4013488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Tacco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-Melendez,</a:t>
            </a:r>
          </a:p>
          <a:p>
            <a:pPr algn="ctr" defTabSz="1371509">
              <a:defRPr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 John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149547" y="7921158"/>
            <a:ext cx="278410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Data Analyst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0752053" y="8627344"/>
            <a:ext cx="1349883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4192777" y="6898695"/>
            <a:ext cx="2961319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Abdelsalam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, Mohamed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4896372" y="8627344"/>
            <a:ext cx="1349883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2957A6-447D-4F9E-9577-218F9160835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9442" y="3105480"/>
            <a:ext cx="3222980" cy="3222980"/>
          </a:xfrm>
          <a:prstGeom prst="ellipse">
            <a:avLst/>
          </a:prstGeom>
          <a:ln w="114300">
            <a:solidFill>
              <a:schemeClr val="accent4"/>
            </a:solidFill>
          </a:ln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D70DE1C-0E23-4126-9D8A-CB8196174C9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1188" y="3105480"/>
            <a:ext cx="3222980" cy="3222980"/>
          </a:xfrm>
          <a:prstGeom prst="ellipse">
            <a:avLst/>
          </a:prstGeom>
          <a:ln w="114300">
            <a:solidFill>
              <a:srgbClr val="00B050"/>
            </a:solidFill>
          </a:ln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25A5E31-FD6B-4731-8900-9B4009A22E1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5505" y="3105480"/>
            <a:ext cx="3222980" cy="3222980"/>
          </a:xfrm>
          <a:prstGeom prst="ellipse">
            <a:avLst/>
          </a:prstGeom>
          <a:ln w="114300">
            <a:solidFill>
              <a:schemeClr val="accent6"/>
            </a:solidFill>
          </a:ln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A0FC835-F6A8-4FB0-BECF-444BD19AEC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4" t="42892" r="14745" b="1577"/>
          <a:stretch/>
        </p:blipFill>
        <p:spPr>
          <a:xfrm>
            <a:off x="13959823" y="3105480"/>
            <a:ext cx="3222980" cy="3222980"/>
          </a:xfrm>
          <a:prstGeom prst="ellipse">
            <a:avLst/>
          </a:prstGeom>
          <a:ln w="114300"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BF5560-E180-5A9E-C1E8-5413378A51DD}"/>
              </a:ext>
            </a:extLst>
          </p:cNvPr>
          <p:cNvSpPr txBox="1"/>
          <p:nvPr/>
        </p:nvSpPr>
        <p:spPr>
          <a:xfrm>
            <a:off x="777734" y="6830460"/>
            <a:ext cx="4893454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Mohammed, </a:t>
            </a:r>
          </a:p>
          <a:p>
            <a:pPr algn="ctr" defTabSz="1371509">
              <a:defRPr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Abdul Haseeb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49E8F-4C1C-27B1-C55C-559F491CD8A7}"/>
              </a:ext>
            </a:extLst>
          </p:cNvPr>
          <p:cNvSpPr txBox="1"/>
          <p:nvPr/>
        </p:nvSpPr>
        <p:spPr>
          <a:xfrm>
            <a:off x="14267870" y="7887228"/>
            <a:ext cx="278410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509">
              <a:defRPr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Data stewards</a:t>
            </a:r>
          </a:p>
        </p:txBody>
      </p:sp>
    </p:spTree>
    <p:extLst>
      <p:ext uri="{BB962C8B-B14F-4D97-AF65-F5344CB8AC3E}">
        <p14:creationId xmlns:p14="http://schemas.microsoft.com/office/powerpoint/2010/main" val="86090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0ED14E-24FF-C232-D3F3-BC348F71B9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41" y="1514864"/>
            <a:ext cx="10457615" cy="803912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EB93E4-47DD-8E2E-A241-64A81F6C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/>
              <a:t>Income by Monetary k-means clusters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0A86C76-7867-2F6F-542B-CFFC2604BA65}"/>
              </a:ext>
            </a:extLst>
          </p:cNvPr>
          <p:cNvSpPr txBox="1">
            <a:spLocks/>
          </p:cNvSpPr>
          <p:nvPr/>
        </p:nvSpPr>
        <p:spPr>
          <a:xfrm>
            <a:off x="11123426" y="2668225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b="1" dirty="0">
                <a:solidFill>
                  <a:srgbClr val="10B0C0"/>
                </a:solidFill>
              </a:rPr>
              <a:t>Clusters produced by K-Means are easy to interpret. </a:t>
            </a:r>
          </a:p>
          <a:p>
            <a:r>
              <a:rPr lang="en-CA" sz="2800" b="1" dirty="0">
                <a:solidFill>
                  <a:srgbClr val="10B0C0"/>
                </a:solidFill>
              </a:rPr>
              <a:t>Centroids serve as mean of each cluster</a:t>
            </a:r>
          </a:p>
        </p:txBody>
      </p:sp>
    </p:spTree>
    <p:extLst>
      <p:ext uri="{BB962C8B-B14F-4D97-AF65-F5344CB8AC3E}">
        <p14:creationId xmlns:p14="http://schemas.microsoft.com/office/powerpoint/2010/main" val="36251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3B464A0-3849-2420-B64F-D8EFE7D1D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26" y="1453090"/>
            <a:ext cx="9214260" cy="8505945"/>
          </a:xfr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1DBB036-07DE-3536-5E0E-0C7EDDB2EED0}"/>
              </a:ext>
            </a:extLst>
          </p:cNvPr>
          <p:cNvSpPr txBox="1">
            <a:spLocks/>
          </p:cNvSpPr>
          <p:nvPr/>
        </p:nvSpPr>
        <p:spPr>
          <a:xfrm>
            <a:off x="10178321" y="2555712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>
                <a:solidFill>
                  <a:srgbClr val="10B0C0"/>
                </a:solidFill>
              </a:rPr>
              <a:t>Performance of marketing campaign for the three clusters created using k-means for age by income.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A98FBE-32AD-652C-47D5-B4276BEE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Accepted Campaign by Clusters for Income by Monetary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453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C004866-BB50-607E-E428-2048596B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61" y="192950"/>
            <a:ext cx="13366485" cy="1125125"/>
          </a:xfrm>
        </p:spPr>
        <p:txBody>
          <a:bodyPr/>
          <a:lstStyle/>
          <a:p>
            <a:r>
              <a:rPr lang="en-CA" sz="3600" b="1" dirty="0"/>
              <a:t>Finding optimal number of clusters for Recency by Frequency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548B199-0370-D8FE-AC55-B0D1F003CE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7421" y="2446772"/>
            <a:ext cx="6750750" cy="5393456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098C1ED1-78DB-8F70-7CB4-EC3D5D92A77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9901" y="2444114"/>
            <a:ext cx="6667752" cy="5243910"/>
          </a:xfrm>
        </p:spPr>
      </p:pic>
    </p:spTree>
    <p:extLst>
      <p:ext uri="{BB962C8B-B14F-4D97-AF65-F5344CB8AC3E}">
        <p14:creationId xmlns:p14="http://schemas.microsoft.com/office/powerpoint/2010/main" val="200293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0ED14E-24FF-C232-D3F3-BC348F71B9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41" y="1514864"/>
            <a:ext cx="10457615" cy="877213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EB93E4-47DD-8E2E-A241-64A81F6C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b="1" dirty="0"/>
              <a:t>Recency by Frequency </a:t>
            </a:r>
            <a:r>
              <a:rPr lang="en-CA" sz="3600" dirty="0"/>
              <a:t>k-means clusters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0A86C76-7867-2F6F-542B-CFFC2604BA65}"/>
              </a:ext>
            </a:extLst>
          </p:cNvPr>
          <p:cNvSpPr txBox="1">
            <a:spLocks/>
          </p:cNvSpPr>
          <p:nvPr/>
        </p:nvSpPr>
        <p:spPr>
          <a:xfrm>
            <a:off x="11123426" y="2668225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b="1" dirty="0">
                <a:solidFill>
                  <a:srgbClr val="10B0C0"/>
                </a:solidFill>
              </a:rPr>
              <a:t>Clusters produced by K-Means are easy to interpret. </a:t>
            </a:r>
          </a:p>
          <a:p>
            <a:r>
              <a:rPr lang="en-CA" sz="2800" b="1" dirty="0">
                <a:solidFill>
                  <a:srgbClr val="10B0C0"/>
                </a:solidFill>
              </a:rPr>
              <a:t>Centroids serve as mean of each cluster</a:t>
            </a:r>
          </a:p>
        </p:txBody>
      </p:sp>
    </p:spTree>
    <p:extLst>
      <p:ext uri="{BB962C8B-B14F-4D97-AF65-F5344CB8AC3E}">
        <p14:creationId xmlns:p14="http://schemas.microsoft.com/office/powerpoint/2010/main" val="39505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3B464A0-3849-2420-B64F-D8EFE7D1D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26" y="1453090"/>
            <a:ext cx="9214260" cy="8505945"/>
          </a:xfr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1DBB036-07DE-3536-5E0E-0C7EDDB2EED0}"/>
              </a:ext>
            </a:extLst>
          </p:cNvPr>
          <p:cNvSpPr txBox="1">
            <a:spLocks/>
          </p:cNvSpPr>
          <p:nvPr/>
        </p:nvSpPr>
        <p:spPr>
          <a:xfrm>
            <a:off x="10178321" y="2555712"/>
            <a:ext cx="7065785" cy="31503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>
                <a:solidFill>
                  <a:srgbClr val="10B0C0"/>
                </a:solidFill>
              </a:rPr>
              <a:t>Performance of marketing campaign for the three clusters created using k-means for Recency by Frequency.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A98FBE-32AD-652C-47D5-B4276BEE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Accepted Campaign by Clusters for </a:t>
            </a:r>
            <a:r>
              <a:rPr lang="en-CA" sz="3600" b="1" dirty="0"/>
              <a:t>Recency by Frequency</a:t>
            </a:r>
          </a:p>
        </p:txBody>
      </p:sp>
    </p:spTree>
    <p:extLst>
      <p:ext uri="{BB962C8B-B14F-4D97-AF65-F5344CB8AC3E}">
        <p14:creationId xmlns:p14="http://schemas.microsoft.com/office/powerpoint/2010/main" val="78139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261D68-84D7-35B5-8D53-7189A77D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Assessing Campaign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4E618-1BD2-3DAB-C1D3-F5F606D32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16" y="1490036"/>
            <a:ext cx="16921880" cy="8775975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A75A0755-C7D0-8DEE-6C47-43814F9070D5}"/>
              </a:ext>
            </a:extLst>
          </p:cNvPr>
          <p:cNvSpPr txBox="1">
            <a:spLocks/>
          </p:cNvSpPr>
          <p:nvPr/>
        </p:nvSpPr>
        <p:spPr>
          <a:xfrm>
            <a:off x="15533916" y="3388305"/>
            <a:ext cx="2752497" cy="990110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vert="horz" lIns="163275" tIns="81638" rIns="163275" bIns="81638" rtlCol="0" anchor="ctr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sz="5400" kern="1200" spc="15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400" b="1" dirty="0">
                <a:solidFill>
                  <a:schemeClr val="tx2"/>
                </a:solidFill>
              </a:rPr>
              <a:t>Recency</a:t>
            </a:r>
          </a:p>
          <a:p>
            <a:r>
              <a:rPr lang="en-CA" sz="1400" b="1" dirty="0">
                <a:solidFill>
                  <a:schemeClr val="tx2"/>
                </a:solidFill>
              </a:rPr>
              <a:t>Frequency</a:t>
            </a:r>
          </a:p>
          <a:p>
            <a:r>
              <a:rPr lang="en-CA" sz="1400" b="1" dirty="0">
                <a:solidFill>
                  <a:schemeClr val="tx2"/>
                </a:solidFill>
              </a:rPr>
              <a:t>Monitory</a:t>
            </a:r>
          </a:p>
        </p:txBody>
      </p:sp>
    </p:spTree>
    <p:extLst>
      <p:ext uri="{BB962C8B-B14F-4D97-AF65-F5344CB8AC3E}">
        <p14:creationId xmlns:p14="http://schemas.microsoft.com/office/powerpoint/2010/main" val="3660202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261D68-84D7-35B5-8D53-7189A77D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Assessing Campaign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4E618-1BD2-3DAB-C1D3-F5F606D32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5" y="1323949"/>
            <a:ext cx="17056895" cy="87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43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261D68-84D7-35B5-8D53-7189A77D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Assessing Campaign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4E618-1BD2-3DAB-C1D3-F5F606D32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6" y="1318075"/>
            <a:ext cx="16741859" cy="87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73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C44146-5D1A-D956-C4B0-24734927D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25" y="47782"/>
            <a:ext cx="16741860" cy="1125125"/>
          </a:xfrm>
        </p:spPr>
        <p:txBody>
          <a:bodyPr/>
          <a:lstStyle/>
          <a:p>
            <a:r>
              <a:rPr lang="en-US" sz="4400" dirty="0">
                <a:solidFill>
                  <a:srgbClr val="00B050"/>
                </a:solidFill>
              </a:rPr>
              <a:t>Moving to Power BI-Dashboards</a:t>
            </a:r>
            <a:endParaRPr lang="en-CA" sz="44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28D87-A59D-482C-E6BA-ADE47EB3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59" y="1590917"/>
            <a:ext cx="12451359" cy="710516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334F15-FC8E-1D14-6E51-9BB7790126B8}"/>
              </a:ext>
            </a:extLst>
          </p:cNvPr>
          <p:cNvSpPr/>
          <p:nvPr/>
        </p:nvSpPr>
        <p:spPr>
          <a:xfrm>
            <a:off x="673342" y="1707547"/>
            <a:ext cx="1863050" cy="598574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2800" b="1" dirty="0"/>
              <a:t>Card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09A6A6-44D5-5D55-8BE7-AC744CCA2EFB}"/>
              </a:ext>
            </a:extLst>
          </p:cNvPr>
          <p:cNvSpPr/>
          <p:nvPr/>
        </p:nvSpPr>
        <p:spPr>
          <a:xfrm>
            <a:off x="15960427" y="4295010"/>
            <a:ext cx="1863050" cy="598574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1800" b="1" dirty="0"/>
              <a:t>Pie-Chart and Donut Charts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2EE3A1-B185-CE7A-2ECC-260DC01AB2D9}"/>
              </a:ext>
            </a:extLst>
          </p:cNvPr>
          <p:cNvSpPr/>
          <p:nvPr/>
        </p:nvSpPr>
        <p:spPr>
          <a:xfrm>
            <a:off x="15960427" y="1853455"/>
            <a:ext cx="2177709" cy="610379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1800" b="1" dirty="0"/>
              <a:t>Page Navigation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97BA44-38ED-21A1-433B-3935927E1CFE}"/>
              </a:ext>
            </a:extLst>
          </p:cNvPr>
          <p:cNvSpPr/>
          <p:nvPr/>
        </p:nvSpPr>
        <p:spPr>
          <a:xfrm>
            <a:off x="648374" y="6861868"/>
            <a:ext cx="1987790" cy="876481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2000" b="1" dirty="0"/>
              <a:t>Clustered Column Chart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D2188C-1E8F-DF20-8F06-94E7A87AFA04}"/>
              </a:ext>
            </a:extLst>
          </p:cNvPr>
          <p:cNvSpPr/>
          <p:nvPr/>
        </p:nvSpPr>
        <p:spPr>
          <a:xfrm>
            <a:off x="648374" y="5001692"/>
            <a:ext cx="1912983" cy="742582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2000" b="1" dirty="0"/>
              <a:t>Column Bar Chart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8AEBBB-0903-4749-4877-78DD4A7911DC}"/>
              </a:ext>
            </a:extLst>
          </p:cNvPr>
          <p:cNvSpPr/>
          <p:nvPr/>
        </p:nvSpPr>
        <p:spPr>
          <a:xfrm>
            <a:off x="656492" y="3364380"/>
            <a:ext cx="1863050" cy="610379"/>
          </a:xfrm>
          <a:prstGeom prst="roundRect">
            <a:avLst/>
          </a:prstGeom>
          <a:solidFill>
            <a:srgbClr val="29693E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sz="1800" b="1" dirty="0"/>
              <a:t>Slicers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D624223-1BA2-0B25-439E-8464CC975221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H="1">
            <a:off x="5706694" y="-2394280"/>
            <a:ext cx="270864" cy="8474519"/>
          </a:xfrm>
          <a:prstGeom prst="bentConnector4">
            <a:avLst>
              <a:gd name="adj1" fmla="val -84397"/>
              <a:gd name="adj2" fmla="val 55496"/>
            </a:avLst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8BEF9F2-57B1-E51E-0647-DD8D33BEEAE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636164" y="4787164"/>
            <a:ext cx="2605170" cy="2512945"/>
          </a:xfrm>
          <a:prstGeom prst="bentConnector3">
            <a:avLst/>
          </a:prstGeom>
          <a:ln w="28575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FF99019-FF5E-B075-3343-864DD09FDB8D}"/>
              </a:ext>
            </a:extLst>
          </p:cNvPr>
          <p:cNvCxnSpPr/>
          <p:nvPr/>
        </p:nvCxnSpPr>
        <p:spPr>
          <a:xfrm rot="10800000">
            <a:off x="15173877" y="1773014"/>
            <a:ext cx="855095" cy="310147"/>
          </a:xfrm>
          <a:prstGeom prst="bentConnector3">
            <a:avLst/>
          </a:prstGeom>
          <a:ln w="28575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6DAF64C-3FC2-F1FD-9DC9-45E3D27ACC39}"/>
              </a:ext>
            </a:extLst>
          </p:cNvPr>
          <p:cNvCxnSpPr>
            <a:stCxn id="18" idx="3"/>
          </p:cNvCxnSpPr>
          <p:nvPr/>
        </p:nvCxnSpPr>
        <p:spPr>
          <a:xfrm flipV="1">
            <a:off x="2519542" y="3669569"/>
            <a:ext cx="858503" cy="1"/>
          </a:xfrm>
          <a:prstGeom prst="bentConnector3">
            <a:avLst/>
          </a:prstGeom>
          <a:ln w="28575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B2814B1-004A-21AD-8437-E8CA643C2CF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14281871" y="4594296"/>
            <a:ext cx="1678557" cy="418009"/>
          </a:xfrm>
          <a:prstGeom prst="bentConnector3">
            <a:avLst/>
          </a:prstGeom>
          <a:ln w="28575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9D63E9BE-E594-C48F-2E79-A58031016D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142858"/>
              </p:ext>
            </p:extLst>
          </p:nvPr>
        </p:nvGraphicFramePr>
        <p:xfrm>
          <a:off x="7185488" y="9114092"/>
          <a:ext cx="3915435" cy="742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2727889" imgH="518081" progId="Package">
                  <p:embed/>
                </p:oleObj>
              </mc:Choice>
              <mc:Fallback>
                <p:oleObj name="Packager Shell Object" showAsIcon="1" r:id="rId3" imgW="2727889" imgH="51808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85488" y="9114092"/>
                        <a:ext cx="3915435" cy="742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39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527476"/>
            <a:ext cx="18286413" cy="96072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997827" tIns="269977" rIns="323972" bIns="26997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70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8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1481" y="795925"/>
            <a:ext cx="437160" cy="43716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7840271"/>
                  </p:ext>
                </p:extLst>
              </p:nvPr>
            </p:nvGraphicFramePr>
            <p:xfrm>
              <a:off x="457241" y="1678115"/>
              <a:ext cx="17506945" cy="80028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41" y="1678115"/>
                <a:ext cx="17506945" cy="80028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b="1" dirty="0"/>
              <a:t>Roles &amp; Responsibilities</a:t>
            </a:r>
            <a:endParaRPr kumimoji="1" lang="ja-JP" altLang="en-US" sz="4800" b="1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Everyone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CA" b="1" dirty="0"/>
              <a:t>Data Source Search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Mohammed &amp; John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CA" b="1" dirty="0"/>
              <a:t>Data Preparation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John &amp; Mohammed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CA" b="1" dirty="0"/>
              <a:t>Data Storytelling</a:t>
            </a: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Everyone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CA" b="1" dirty="0"/>
              <a:t>Problem Statement definition</a:t>
            </a: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 err="1"/>
              <a:t>Irteza</a:t>
            </a:r>
            <a:r>
              <a:rPr kumimoji="1" lang="en-US" altLang="ja-JP" dirty="0"/>
              <a:t> &amp; Mohammed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CA" b="1" dirty="0"/>
              <a:t>Data Visualization</a:t>
            </a: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kumimoji="1" lang="en-US" altLang="ja-JP" dirty="0"/>
              <a:t>Everyone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CA" b="1" dirty="0"/>
              <a:t>Data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07407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0">
        <p15:prstTrans prst="peelOff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stallationHelpContent">
            <a:extLst>
              <a:ext uri="{FF2B5EF4-FFF2-40B4-BE49-F238E27FC236}">
                <a16:creationId xmlns:a16="http://schemas.microsoft.com/office/drawing/2014/main" id="{2CA8B576-3688-4F36-8A9A-7852B92A0202}"/>
              </a:ext>
            </a:extLst>
          </p:cNvPr>
          <p:cNvSpPr txBox="1"/>
          <p:nvPr/>
        </p:nvSpPr>
        <p:spPr>
          <a:xfrm>
            <a:off x="1371481" y="7950056"/>
            <a:ext cx="15093652" cy="64633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Return to your internet browser or copy this link into your browser:</a:t>
            </a:r>
          </a:p>
          <a:p>
            <a:pPr defTabSz="1371509"/>
            <a:r>
              <a:rPr lang="en-US" sz="1800" u="sng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https://pages.store.office.com/addinsinstallpage.aspx?rs=en-US&amp;assetid=WA200003233&amp;isWac=True&amp;ui=en-US&amp;ad=US</a:t>
            </a:r>
            <a:endParaRPr lang="en-US" sz="1800" u="sng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InstallationHelpHeader">
            <a:extLst>
              <a:ext uri="{FF2B5EF4-FFF2-40B4-BE49-F238E27FC236}">
                <a16:creationId xmlns:a16="http://schemas.microsoft.com/office/drawing/2014/main" id="{64C02631-9FDD-4AF6-94C6-2FA9F2831D20}"/>
              </a:ext>
            </a:extLst>
          </p:cNvPr>
          <p:cNvSpPr txBox="1"/>
          <p:nvPr/>
        </p:nvSpPr>
        <p:spPr>
          <a:xfrm>
            <a:off x="1371482" y="7373996"/>
            <a:ext cx="15093650" cy="520102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>
                <a:latin typeface="Segoe UI Light" panose="020B0502040204020203" pitchFamily="34" charset="0"/>
                <a:cs typeface="Segoe UI Light" panose="020B0502040204020203" pitchFamily="34" charset="0"/>
              </a:rPr>
              <a:t>Need more help?</a:t>
            </a:r>
          </a:p>
        </p:txBody>
      </p:sp>
      <p:pic>
        <p:nvPicPr>
          <p:cNvPr id="17" name="LaunchHelpImage" descr="Office ribbon open on the Insert tab.">
            <a:extLst>
              <a:ext uri="{FF2B5EF4-FFF2-40B4-BE49-F238E27FC236}">
                <a16:creationId xmlns:a16="http://schemas.microsoft.com/office/drawing/2014/main" id="{9F6644C8-9C25-4A33-B37A-9C5FA1BB43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79" y="3672474"/>
            <a:ext cx="8914626" cy="3153326"/>
          </a:xfrm>
          <a:prstGeom prst="rect">
            <a:avLst/>
          </a:prstGeom>
          <a:ln>
            <a:noFill/>
          </a:ln>
        </p:spPr>
      </p:pic>
      <p:sp>
        <p:nvSpPr>
          <p:cNvPr id="26" name="MyAdd-ins">
            <a:extLst>
              <a:ext uri="{FF2B5EF4-FFF2-40B4-BE49-F238E27FC236}">
                <a16:creationId xmlns:a16="http://schemas.microsoft.com/office/drawing/2014/main" id="{34C66630-1529-4E04-957D-AA0BBAACDAAA}"/>
              </a:ext>
            </a:extLst>
          </p:cNvPr>
          <p:cNvSpPr txBox="1"/>
          <p:nvPr/>
        </p:nvSpPr>
        <p:spPr>
          <a:xfrm>
            <a:off x="7276535" y="4966203"/>
            <a:ext cx="1524820" cy="475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GB" sz="1500" dirty="0">
                <a:solidFill>
                  <a:srgbClr val="404040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My Add-ins</a:t>
            </a:r>
            <a:endParaRPr lang="en-IE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abName">
            <a:extLst>
              <a:ext uri="{FF2B5EF4-FFF2-40B4-BE49-F238E27FC236}">
                <a16:creationId xmlns:a16="http://schemas.microsoft.com/office/drawing/2014/main" id="{703C7623-FC76-4CD5-823D-9B14460DB9E1}"/>
              </a:ext>
            </a:extLst>
          </p:cNvPr>
          <p:cNvSpPr txBox="1"/>
          <p:nvPr/>
        </p:nvSpPr>
        <p:spPr>
          <a:xfrm>
            <a:off x="3373951" y="4105960"/>
            <a:ext cx="1696551" cy="4780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</a:pPr>
            <a:r>
              <a:rPr lang="en-GB" sz="1500" dirty="0">
                <a:solidFill>
                  <a:srgbClr val="B7472A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Insert</a:t>
            </a:r>
            <a:endParaRPr lang="en-IE" sz="1800" dirty="0">
              <a:solidFill>
                <a:srgbClr val="B7472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LaunchHelpContent2">
            <a:extLst>
              <a:ext uri="{FF2B5EF4-FFF2-40B4-BE49-F238E27FC236}">
                <a16:creationId xmlns:a16="http://schemas.microsoft.com/office/drawing/2014/main" id="{2F3500B0-385B-4A8E-970C-87A5162E2948}"/>
              </a:ext>
            </a:extLst>
          </p:cNvPr>
          <p:cNvSpPr txBox="1"/>
          <p:nvPr/>
        </p:nvSpPr>
        <p:spPr>
          <a:xfrm>
            <a:off x="1371480" y="3250239"/>
            <a:ext cx="16293374" cy="50103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egoe UI Semibold" panose="020B0702040204020203" pitchFamily="34" charset="0"/>
                <a:cs typeface="Segoe UI Semibold" panose="020B0702040204020203" pitchFamily="34" charset="0"/>
              </a:rPr>
              <a:t>On the Insert tab</a:t>
            </a:r>
          </a:p>
        </p:txBody>
      </p:sp>
      <p:sp>
        <p:nvSpPr>
          <p:cNvPr id="21" name="LaunchHelpContent1">
            <a:extLst>
              <a:ext uri="{FF2B5EF4-FFF2-40B4-BE49-F238E27FC236}">
                <a16:creationId xmlns:a16="http://schemas.microsoft.com/office/drawing/2014/main" id="{3DDB314C-721F-4AB1-903B-8A65D874228D}"/>
              </a:ext>
            </a:extLst>
          </p:cNvPr>
          <p:cNvSpPr txBox="1"/>
          <p:nvPr/>
        </p:nvSpPr>
        <p:spPr>
          <a:xfrm>
            <a:off x="1371480" y="2686779"/>
            <a:ext cx="16293374" cy="50103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After you install the add-in, you can launch it by choosing the add-in button on the Insert tab</a:t>
            </a:r>
            <a:endParaRPr lang="en-US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LaunchHelpHeader">
            <a:extLst>
              <a:ext uri="{FF2B5EF4-FFF2-40B4-BE49-F238E27FC236}">
                <a16:creationId xmlns:a16="http://schemas.microsoft.com/office/drawing/2014/main" id="{AB584A37-30D1-4FA4-900C-FBDB77485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480" y="1859462"/>
            <a:ext cx="16293374" cy="744397"/>
          </a:xfrm>
          <a:prstGeom prst="rect">
            <a:avLst/>
          </a:prstGeom>
        </p:spPr>
        <p:txBody>
          <a:bodyPr vert="horz" wrap="none" lIns="0" tIns="81638" rIns="163275" bIns="81638" rtlCol="0" anchor="ctr" anchorCtr="0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Relaunch the add-in</a:t>
            </a:r>
          </a:p>
        </p:txBody>
      </p:sp>
      <p:sp>
        <p:nvSpPr>
          <p:cNvPr id="14" name="Add-in_Banner">
            <a:extLst>
              <a:ext uri="{FF2B5EF4-FFF2-40B4-BE49-F238E27FC236}">
                <a16:creationId xmlns:a16="http://schemas.microsoft.com/office/drawing/2014/main" id="{E6F38A83-0D43-4BB2-A6E1-EF52D195B184}"/>
              </a:ext>
            </a:extLst>
          </p:cNvPr>
          <p:cNvSpPr txBox="1"/>
          <p:nvPr/>
        </p:nvSpPr>
        <p:spPr>
          <a:xfrm>
            <a:off x="-1" y="527476"/>
            <a:ext cx="18286413" cy="96072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997827" tIns="269977" rIns="323972" bIns="269977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70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8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Add-in_Icon" descr="Icon for Microsoft Power BI.">
            <a:extLst>
              <a:ext uri="{FF2B5EF4-FFF2-40B4-BE49-F238E27FC236}">
                <a16:creationId xmlns:a16="http://schemas.microsoft.com/office/drawing/2014/main" id="{1B82359A-FB32-493E-B411-3F0BBC45D5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371481" y="795925"/>
            <a:ext cx="437160" cy="437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1"/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2853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5"/>
          </p:nvPr>
        </p:nvSpPr>
        <p:spPr>
          <a:xfrm>
            <a:off x="7703046" y="913030"/>
            <a:ext cx="10171129" cy="8865986"/>
          </a:xfrm>
        </p:spPr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0098BF"/>
                </a:solidFill>
                <a:latin typeface="Roboto Condensed Light" panose="02000000000000000000" pitchFamily="2" charset="0"/>
              </a:rPr>
              <a:t>Objective: Measure campaign performance to optimize future Campaign strategies and enhance product placement for increased sales.</a:t>
            </a:r>
            <a:r>
              <a:rPr lang="en-US" sz="3200" dirty="0">
                <a:solidFill>
                  <a:srgbClr val="595959"/>
                </a:solidFill>
                <a:latin typeface="Roboto Condensed Light" panose="02000000000000000000" pitchFamily="2" charset="0"/>
              </a:rPr>
              <a:t>​</a:t>
            </a:r>
            <a:endParaRPr lang="en-GB" sz="3200" b="1" dirty="0">
              <a:solidFill>
                <a:srgbClr val="0098BF"/>
              </a:solidFill>
              <a:latin typeface="Roboto Condensed Light" panose="020000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0098BF"/>
                </a:solidFill>
                <a:latin typeface="Roboto Condensed Light" panose="02000000000000000000" pitchFamily="2" charset="0"/>
              </a:rPr>
              <a:t>Enhancing product placement unlocks additional source of revenue.</a:t>
            </a:r>
          </a:p>
          <a:p>
            <a:pPr fontAlgn="base"/>
            <a:endParaRPr lang="en-US" sz="3200" dirty="0">
              <a:solidFill>
                <a:srgbClr val="595959"/>
              </a:solidFill>
              <a:latin typeface="Roboto Condensed Light" panose="02000000000000000000" pitchFamily="2" charset="0"/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997301" y="3815852"/>
            <a:ext cx="6480720" cy="2655295"/>
          </a:xfrm>
        </p:spPr>
        <p:txBody>
          <a:bodyPr/>
          <a:lstStyle/>
          <a:p>
            <a:r>
              <a:rPr lang="en-CA" sz="5400" dirty="0"/>
              <a:t>Project objectives.</a:t>
            </a:r>
            <a:br>
              <a:rPr lang="en-CA" sz="5400" dirty="0"/>
            </a:br>
            <a:r>
              <a:rPr lang="en-CA" sz="5400" dirty="0"/>
              <a:t> 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24248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39"/>
          </p:nvPr>
        </p:nvSpPr>
        <p:spPr>
          <a:xfrm>
            <a:off x="412237" y="1823542"/>
            <a:ext cx="17236914" cy="7235393"/>
          </a:xfrm>
        </p:spPr>
        <p:txBody>
          <a:bodyPr/>
          <a:lstStyle/>
          <a:p>
            <a:r>
              <a:rPr kumimoji="1" lang="en-US" altLang="ja-JP" sz="4400" b="1" dirty="0"/>
              <a:t>Problem Statement</a:t>
            </a:r>
          </a:p>
          <a:p>
            <a:endParaRPr kumimoji="1" lang="en-US" altLang="ja-JP" sz="4400" b="1" dirty="0"/>
          </a:p>
          <a:p>
            <a:endParaRPr kumimoji="1" lang="en-US" altLang="ja-JP" sz="4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3200" b="1" dirty="0"/>
              <a:t>Optimize marketing strategies by measuring performance of previous marketing campaigns with various customer segmentation. </a:t>
            </a:r>
          </a:p>
          <a:p>
            <a:endParaRPr kumimoji="1" lang="en-US" altLang="ja-JP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3200" b="1" dirty="0"/>
              <a:t>Conduct Market basket Analysis to find association of products unlocking additional revenue streams.</a:t>
            </a:r>
          </a:p>
          <a:p>
            <a:endParaRPr kumimoji="1" lang="en-US" altLang="ja-JP" sz="4400" b="1" dirty="0"/>
          </a:p>
          <a:p>
            <a:endParaRPr kumimoji="1" lang="en-US" altLang="ja-JP" sz="4400" b="1" dirty="0"/>
          </a:p>
          <a:p>
            <a:endParaRPr kumimoji="1" lang="en-US" altLang="ja-JP" sz="4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4400" b="1" dirty="0"/>
          </a:p>
        </p:txBody>
      </p:sp>
      <p:pic>
        <p:nvPicPr>
          <p:cNvPr id="6" name="図プレースホルダー 5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09" y="462980"/>
            <a:ext cx="1360562" cy="1360562"/>
          </a:xfrm>
        </p:spPr>
      </p:pic>
    </p:spTree>
    <p:extLst>
      <p:ext uri="{BB962C8B-B14F-4D97-AF65-F5344CB8AC3E}">
        <p14:creationId xmlns:p14="http://schemas.microsoft.com/office/powerpoint/2010/main" val="234228297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10988412" y="1993151"/>
            <a:ext cx="7335814" cy="27903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/>
              <a:t>The Marketing Campaign data has been taken from Kaggle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/>
          </p:nvPr>
        </p:nvSpPr>
        <p:spPr>
          <a:xfrm>
            <a:off x="11213437" y="5175039"/>
            <a:ext cx="6840759" cy="35238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The origin of the dataset is from SAS Institute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https://www.kaggle.com/datasets/rodsaldanha/arketing-campaign/data</a:t>
            </a:r>
            <a:endParaRPr lang="en-US" sz="35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715439B0-B6A3-AD9F-3509-31DBBEABFC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9" r="22469"/>
          <a:stretch>
            <a:fillRect/>
          </a:stretch>
        </p:blipFill>
        <p:spPr/>
      </p:pic>
      <p:pic>
        <p:nvPicPr>
          <p:cNvPr id="7" name="Picture Placeholder 6" descr="A computer on a desk&#10;&#10;Description automatically generated">
            <a:extLst>
              <a:ext uri="{FF2B5EF4-FFF2-40B4-BE49-F238E27FC236}">
                <a16:creationId xmlns:a16="http://schemas.microsoft.com/office/drawing/2014/main" id="{9439C65A-43CD-F74C-EC16-CC30F6BF4B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2267" r="18390" b="27457"/>
          <a:stretch/>
        </p:blipFill>
        <p:spPr>
          <a:xfrm>
            <a:off x="3112536" y="1977757"/>
            <a:ext cx="7335815" cy="4056234"/>
          </a:xfrm>
        </p:spPr>
      </p:pic>
    </p:spTree>
    <p:extLst>
      <p:ext uri="{BB962C8B-B14F-4D97-AF65-F5344CB8AC3E}">
        <p14:creationId xmlns:p14="http://schemas.microsoft.com/office/powerpoint/2010/main" val="2843203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>
          <a:xfrm>
            <a:off x="1314146" y="1695853"/>
            <a:ext cx="16057784" cy="1763774"/>
          </a:xfrm>
        </p:spPr>
        <p:txBody>
          <a:bodyPr/>
          <a:lstStyle/>
          <a:p>
            <a:r>
              <a:rPr kumimoji="1" lang="en-US" altLang="ja-JP" dirty="0"/>
              <a:t>Data Collection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5"/>
          </p:nvPr>
        </p:nvSpPr>
        <p:spPr>
          <a:xfrm>
            <a:off x="1087311" y="4323233"/>
            <a:ext cx="16057784" cy="2520280"/>
          </a:xfrm>
        </p:spPr>
        <p:txBody>
          <a:bodyPr/>
          <a:lstStyle/>
          <a:p>
            <a:r>
              <a:rPr kumimoji="1" lang="en-US" altLang="ja-JP" sz="4400" b="1" dirty="0">
                <a:solidFill>
                  <a:schemeClr val="accent5">
                    <a:lumMod val="50000"/>
                  </a:schemeClr>
                </a:solidFill>
              </a:rPr>
              <a:t>The collection methodology used by SAS Institute is</a:t>
            </a:r>
          </a:p>
          <a:p>
            <a:r>
              <a:rPr kumimoji="1" lang="en-US" altLang="ja-JP" sz="4400" b="1" dirty="0">
                <a:solidFill>
                  <a:schemeClr val="accent5">
                    <a:lumMod val="50000"/>
                  </a:schemeClr>
                </a:solidFill>
              </a:rPr>
              <a:t> “Business Analytics Using SAS Enterprise Guide and SAS Enterprise Miner”.</a:t>
            </a:r>
          </a:p>
          <a:p>
            <a:endParaRPr kumimoji="1" lang="en-US" altLang="ja-JP" sz="44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kumimoji="1" lang="en-US" altLang="ja-JP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373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>
          <a:xfrm>
            <a:off x="997301" y="3044870"/>
            <a:ext cx="6480720" cy="2655295"/>
          </a:xfrm>
        </p:spPr>
        <p:txBody>
          <a:bodyPr/>
          <a:lstStyle/>
          <a:p>
            <a:r>
              <a:rPr lang="en-CA" sz="4400" b="1" dirty="0">
                <a:solidFill>
                  <a:srgbClr val="002060"/>
                </a:solidFill>
              </a:rPr>
              <a:t>Data Cleaning &amp; Preparation</a:t>
            </a:r>
            <a:endParaRPr kumimoji="1" lang="ja-JP" altLang="en-US" sz="4400" b="1" dirty="0">
              <a:solidFill>
                <a:srgbClr val="002060"/>
              </a:solidFill>
            </a:endParaRP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Exploring the dataset</a:t>
            </a: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>
          <a:xfrm>
            <a:off x="10538361" y="1489972"/>
            <a:ext cx="7650851" cy="848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Convert columns to appropriate types</a:t>
            </a: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>
          <a:xfrm>
            <a:off x="10525372" y="2578215"/>
            <a:ext cx="6120680" cy="848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Check for duplicates</a:t>
            </a:r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10572965" y="6725253"/>
            <a:ext cx="7776863" cy="848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Check distributions, correlations of columns </a:t>
            </a: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>
          <a:xfrm>
            <a:off x="10525372" y="4956505"/>
            <a:ext cx="7776863" cy="8489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b="1" dirty="0"/>
              <a:t>Drop columns not necessary for analysis – </a:t>
            </a:r>
            <a:r>
              <a:rPr kumimoji="1" lang="en-US" altLang="ja-JP" sz="2800" b="1" dirty="0" err="1"/>
              <a:t>Z_CostContact</a:t>
            </a:r>
            <a:r>
              <a:rPr kumimoji="1" lang="en-US" altLang="ja-JP" sz="2800" b="1" dirty="0"/>
              <a:t>, </a:t>
            </a:r>
            <a:r>
              <a:rPr kumimoji="1" lang="en-US" altLang="ja-JP" sz="2800" b="1" dirty="0" err="1"/>
              <a:t>Z_Revenue</a:t>
            </a:r>
            <a:endParaRPr kumimoji="1" lang="en-US" altLang="ja-JP" sz="2800" b="1" dirty="0"/>
          </a:p>
        </p:txBody>
      </p:sp>
      <p:sp>
        <p:nvSpPr>
          <p:cNvPr id="26" name="テキスト プレースホルダー 32">
            <a:extLst>
              <a:ext uri="{FF2B5EF4-FFF2-40B4-BE49-F238E27FC236}">
                <a16:creationId xmlns:a16="http://schemas.microsoft.com/office/drawing/2014/main" id="{0AF9E0FD-9E6C-BEEA-0A26-C9D2DEBA14A7}"/>
              </a:ext>
            </a:extLst>
          </p:cNvPr>
          <p:cNvSpPr txBox="1">
            <a:spLocks/>
          </p:cNvSpPr>
          <p:nvPr/>
        </p:nvSpPr>
        <p:spPr>
          <a:xfrm>
            <a:off x="10525372" y="3523320"/>
            <a:ext cx="7650851" cy="6615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 marL="0" indent="0" algn="l" defTabSz="1632753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 spc="3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Check for missing values - Income</a:t>
            </a:r>
          </a:p>
        </p:txBody>
      </p:sp>
      <p:sp>
        <p:nvSpPr>
          <p:cNvPr id="50" name="テキスト プレースホルダー 34">
            <a:extLst>
              <a:ext uri="{FF2B5EF4-FFF2-40B4-BE49-F238E27FC236}">
                <a16:creationId xmlns:a16="http://schemas.microsoft.com/office/drawing/2014/main" id="{BDA12CF6-8940-2184-0747-64A24DD267A4}"/>
              </a:ext>
            </a:extLst>
          </p:cNvPr>
          <p:cNvSpPr txBox="1">
            <a:spLocks/>
          </p:cNvSpPr>
          <p:nvPr/>
        </p:nvSpPr>
        <p:spPr>
          <a:xfrm>
            <a:off x="10591889" y="8069513"/>
            <a:ext cx="7776863" cy="848975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 marL="0" indent="0" algn="l" defTabSz="1632753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 spc="3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Check columns for outliers</a:t>
            </a:r>
          </a:p>
        </p:txBody>
      </p:sp>
    </p:spTree>
    <p:extLst>
      <p:ext uri="{BB962C8B-B14F-4D97-AF65-F5344CB8AC3E}">
        <p14:creationId xmlns:p14="http://schemas.microsoft.com/office/powerpoint/2010/main" val="1445043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682268" y="417975"/>
            <a:ext cx="5400601" cy="1080120"/>
          </a:xfrm>
        </p:spPr>
        <p:txBody>
          <a:bodyPr/>
          <a:lstStyle/>
          <a:p>
            <a:r>
              <a:rPr lang="en-CA" sz="4800" b="1" dirty="0">
                <a:solidFill>
                  <a:schemeClr val="bg1"/>
                </a:solidFill>
              </a:rPr>
              <a:t>Data Cleaning</a:t>
            </a:r>
            <a:endParaRPr kumimoji="1" lang="ja-JP" altLang="en-US" sz="4800" b="1" dirty="0">
              <a:solidFill>
                <a:schemeClr val="bg1"/>
              </a:solidFill>
            </a:endParaRP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0DD658C8-3EB5-9467-FE23-3C59124A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216" y="1854195"/>
            <a:ext cx="8422946" cy="6578610"/>
          </a:xfrm>
          <a:prstGeom prst="rect">
            <a:avLst/>
          </a:prstGeom>
        </p:spPr>
      </p:pic>
      <p:pic>
        <p:nvPicPr>
          <p:cNvPr id="13" name="Picture Placeholder 6">
            <a:extLst>
              <a:ext uri="{FF2B5EF4-FFF2-40B4-BE49-F238E27FC236}">
                <a16:creationId xmlns:a16="http://schemas.microsoft.com/office/drawing/2014/main" id="{07AB4C5E-F74B-90D8-8081-A53EEDD60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63284" y="958035"/>
            <a:ext cx="7740861" cy="4680520"/>
          </a:xfrm>
          <a:prstGeom prst="rect">
            <a:avLst/>
          </a:prstGeom>
        </p:spPr>
      </p:pic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EA140E19-9E48-B221-43CC-7BBCDD9AE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5221" y="5863580"/>
            <a:ext cx="7740861" cy="41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 Decoration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e09cb513-88af-4c78-a766-705d6af35e85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F9F7F2&quot;"/>
    <we:property name="bookmark" value="&quot;H4sIAAAAAAAAA+1aW0/bSBT+K8gv+xLQ+G73rQ1UW7VUqKmoVqsIHc+cJG4dj3c8pmRR/vueGdtAICUlomxo2weKZ86c+c53LnPj0hF5XRWweA9zdF44r6T8Mgf1Zc91Bk652pYGkTuJA9cLA0QI6Z/LSEpWOpdl7by4dDSoKerTvG6gMAqp8e/xwIGiOIGp+ZpAUePAqVDVsoQi/xdbYerSqsHlwMGLqpAKjMqRBo1G7TmJ0zdBcQ98mhG4zs9xhFy3rR+wkkp33+DFXpSyIOBeiqnvuYIZlHXba2FuljeTWmBDWWrISwJg2qJ0krmhHwUpcpYSHzxLTHudl9OiM+V67MdFZejTeKEzeWGYyj7TnEbTckmmRrFIPQETFrth4sVZ7KO3WRtkBR7d0jbovWjE51IYwVkuBJaOnSnIvCSN3IQF6EYe98EPQyM6yQvdmZYtji4qRf4iL7YzvRTnUHIUjnWKwrr1waVzjFA3ynrmaKVjJBvF8QNObFepc02AHF4glCjOTAihJtvOOMwryKel5xhwJ0pSPFhRLTUUZ7yptZwbXKZ7Jr8OFVIkCOcFW46p5V5+OChxmxypBKpXC2vcYa76uPEGt/A/pWFkiYn2JPMjdHmY8tj1GPODxNtFx3w0+F9yjhX5YdhJ/UT++aZ9rZsyHqIXMg6+zyLBXC8DsdFNQ+JkKlXOiYXbnhrKopmXPyrQ3uZinW8GmyPo5XSqcAq6+zx6GtDHskRaOha2/XVTdv5nW4SXkGWjhzNQetsg2zUKluN+wSPxzzdWsS6+WoueJKDG7WIST0TMWOqnIfNSwTlz8XcyPBro982cyIJCTk9I0wxqrDfnxS5bc4i0v/tJbBlpqfAnseUTZg+wZPPCXtDuBhUtnxbzM6zB35V5O1eOBXAvCdLADbPIDxAgTYLdLMdHouGtT59Rojzi3iQD9QyzYmd3JjfDqU2FSSAAYxdD+pllLIwgiLc/Te1wEXo22fN7+d9ZWx62/A/+36Vj2N2cnNU4nWOpt7p5+L1BeYKqvMZTbXH24igWHCCCzPVC7sZZmppJ7vVZPocp3r059RIu4jgJWCQCN/GAiyB6wj2Puczeew/n+fR6O3ODgnXdD4zVusg5qhXDHSJ1ag/aUyxRmUFkW9VOm2N9bf/qb6f95TkF8Wsl53ZYd9tf0QzftGrgtGCYiahPMzQXbzZySpH3gf/mFmf19wdX+2FBbOSPAJxC0dj3BNL/LtctAZdtM4354xjycu8Q6lkmQYk/zKBxe31nhwvKmzWEtXfllzYazP/rNB/SCCG/lkZnq6zGoq8MdzTWmiJMj6xzR1Zug37z7tFpNjysTd0r4394pHZniijzUh9ZkGDgB14Y8zjdfiP1Z042U71avMNzLO5Cv+q/29VjPQWVt29CXdQ8Tt3q0uBKu7PCzqE+66uZlb6B0zmkVN67bjDdnXXOXwjq3hPOfYXoF+OKDhd69ugF8rGSfeDk9ZvynDSgGPU5f7xZywNT+hfzeZcf4/axF0oD0T71tmwoWdjfeoao3hZmZNv7T4NqQWZYiXvgH9wAd3CF/2AV1oGFMjZuprJaQFWb6DPeoyaBlqW3uNim8L6TlN1mto/mvfaMzqSYCDfdx9QT+0GSxvvgx+l+kIaRYGziT2Jxuzj3PBl4J3lZ9thMJXlcGtos/AYPq3OTkJLSrmk9Q30kl01R9O9lYUZLCKSCcR6xOPOyBLbd6yEPGU94GLM0RBHRER/8jbrqGVR3dFl16+qFbHRdAccTonFN3bBRKlBsyHr7tw1Xab9c/gcTCv4HWyEAAA==&quot;"/>
    <we:property name="creatorSessionId" value="&quot;d0980758-e141-4d48-8636-a171db888f23&quot;"/>
    <we:property name="creatorTenantId" value="&quot;ec1bd924-0a6a-4aa9-aa89-c980316c0449&quot;"/>
    <we:property name="creatorUserId" value="&quot;1003200316175CA8&quot;"/>
    <we:property name="datasetId" value="&quot;34388a50-2801-472d-999b-f097d2f6d6c2&quot;"/>
    <we:property name="embedUrl" value="&quot;/reportEmbed?reportId=ba8279e8-a9a9-4900-90a6-4b07234dcfc2&amp;config=eyJjbHVzdGVyVXJsIjoiaHR0cHM6Ly9XQUJJLVVTLU5PUlRILUNFTlRSQUwtSC1QUklNQVJZLXJlZGlyZWN0LmFuYWx5c2lzLndpbmRvd3MubmV0IiwiZW1iZWRGZWF0dXJlcyI6eyJ1c2FnZU1ldHJpY3NWTmV4dCI6dHJ1ZX19&amp;disableSensitivityBanner=true&quot;"/>
    <we:property name="initialStateBookmark" value="&quot;H4sIAAAAAAAAA+1abVPbOBD+K4y/9Etg5He732igcx2aloEONzedTEaW1olbx/LJMiXH5L/fSoohQCAlB4XCfSN6We0+++yu5OXc4UVTl3T2iU7Beeu8E+L7lMrvW67Tc6rF2OfPB4Pdo4PRp93BPg6LWhWiapy3546icgzqpGhaWmoJOPh12HNoWR7Ssf6V07KBnlODbERFy+IfsItxSskW5j0HzupSSKpFHiuqQIs9xeX4G892d3w8kTJVnMIxMGVHj6AWUi1+J2Hq575HAsKSLHAJpKD3NHbWqLl+vT7UKNYXlaJFhQrosTSkLAspLqYs8VzPh9SsbYpqXC5Mudz7ZVZrvBScqUycaaSyb3imljSfo6lxFkPmRxkhLItjCLkPVO/Oi1ItDsxm+2e1RBQRWyttl5/SigF3DFQSGovMufNHAZJKNpl9hFMwWuyvnr85dSgFekTNTqgsLPKilQxuLrTjR5CbqUoVCqU5rARaAR9pooBCKEaMTmtajCvP0XYuuHQhHVXvTsThPTXqt40SU5Bm9ZKezh4SYOtyQE8vrHP+AmrXT8SPvgRcyJ23ZN67AKqPQ2MhC4YueeVYDZDEkxVgDXHkTuo2ZcHwqGXmOnj22JjLqaKGmbVVsAA7L7iZBkPcc+djgWS2sk9o2Wqxb/ZwBxc/qjeOCYSi+VBhjKNWx1DaqBysl6ITht4/RzvmXVJAsL4tRbpZ2xgtX5nPF/ExtCmVVk2XUC0aUpTmrw4hzNKl3mln/25BztAMs+IO9XeWlNu50H/nqlo7RpWhdnNflCWtG80+7T0c4mBQOoCZPRlXtNPqZ5H9KDC69WlfaFbCyIUQEu6m25B6fDtI0nib+nG6HaRhxAnJ/TzmBqQleDuctHqHRVV1uulM8rAw2Ci8BYerZ+MiKYTStnYIdUyu2rJcMD6gXoZFI+eMAFYxGlCara1GxRQr8c1alOZBmIQoJCRBFCUuSViyVlYzofUKWS5hPiHgcRZ5WRwmhDF3fZXUHty/ViV73XXkMrE4k4IjJDZx+G7uBSkkQcziFJXnJPPXVtC7CsP96LcusJdots9bZoP7rpp1a3HfHY8ljK2AG8o9mtIf9szI+7Za3LTCDWoIKzEyQAK3avYnVKrrXhaSg3w3M17aK2R3sfN61yx6PjDoEF1ZcRbsmm2QzTak09AGXRq5eUZ9wjlJCEl9Bu7ml8kB0KaVD1bhljRXQtFyxBbZstnkVsKo5Jsy6FcaZrN06kMeuK4bJZlLIhoHUfIfbvmPp/8Xrf8uY1CjH/qLVS/IP7faZ93kR4Qmfu4GPMiCjIRYwGBzNz1Nouqswtf61YRFfqOic2GE9xKM8F+CEcFLMCJ8AUZE6214Bfexu9KcTeaxn+V5DpjN8Q2YhBDG2fpk/iTvggG+FvW9QT/N21XV9tly8mEeB78rB5/hm+AGlezDIIhdDAZGAs+NIfVi3yPrHwZPEgvmBn1Q8FcYBr99Tn6G8bBMJxsKIYlYkoS6KGRuiMFA2DMNhe5r4qiB8RQq9eoigouqVf/HwSNxyYaDzwlkIWRuHCSU+mkUxUQfssn3Y8rdLHBTj3GsL4SRmCXhLwwt3V7e+kRPi/HlR9YlCFZNP2QrbAyV7U7d6IZZ+6/+ddK1s5Gz76WYmm2LJlCNJ9xqVc+xyhDNqD8noL+TGOZUvOh4/uEaZvdoq3RdLVRiLX6owEVv7evqJt/R+8HWbkXLWVM0utE3HNrrudn8UM1DI6zpuoYrJDYK+aWOjWttd3GN/GttxZ9NN4/M11tzyFKH85FVMK4zkKyIANGqpqYMDjErrfCCaUFyHWp3Ym/+PcS2djD4iqy8Vw94Pv8Xt1pcFL8iAAA=&quot;"/>
    <we:property name="isFiltersActionButtonVisible" value="true"/>
    <we:property name="isVisualContainerHeaderHidden" value="false"/>
    <we:property name="pageDisplayName" value="&quot;Spending Patterns&quot;"/>
    <we:property name="pageName" value="&quot;ReportSectiona27269044c29e9321d00&quot;"/>
    <we:property name="reportEmbeddedTime" value="&quot;2024-04-12T20:15:39.582Z&quot;"/>
    <we:property name="reportName" value="&quot;Power BI - CampaignOptiSales Team 6&quot;"/>
    <we:property name="reportState" value="&quot;CONNECTED&quot;"/>
    <we:property name="reportUrl" value="&quot;/groups/me/reports/ba8279e8-a9a9-4900-90a6-4b07234dcfc2/ReportSectiona27269044c29e9321d00?bookmarkGuid=d742a97f-5a59-4b6e-95ed-123ccf74a085&amp;bookmarkUsage=1&amp;ctid=ec1bd924-0a6a-4aa9-aa89-c980316c0449&amp;fromEntryPoint=export&amp;pbi_source=storytelling_addin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44739</TotalTime>
  <Words>765</Words>
  <Application>Microsoft Office PowerPoint</Application>
  <PresentationFormat>Custom</PresentationFormat>
  <Paragraphs>149</Paragraphs>
  <Slides>31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Arial</vt:lpstr>
      <vt:lpstr>Calibri</vt:lpstr>
      <vt:lpstr>Cambria</vt:lpstr>
      <vt:lpstr>Roboto Condensed Light</vt:lpstr>
      <vt:lpstr>Roboto Light</vt:lpstr>
      <vt:lpstr>Segoe UI</vt:lpstr>
      <vt:lpstr>Segoe UI Light</vt:lpstr>
      <vt:lpstr>Segoe UI Semibold</vt:lpstr>
      <vt:lpstr>Söhne</vt:lpstr>
      <vt:lpstr>Times New Roman</vt:lpstr>
      <vt:lpstr>Wingdings</vt:lpstr>
      <vt:lpstr>No Decoration</vt:lpstr>
      <vt:lpstr>Contents</vt:lpstr>
      <vt:lpstr>1_Contents</vt:lpstr>
      <vt:lpstr>2_Contents</vt:lpstr>
      <vt:lpstr>Packager Shell Object</vt:lpstr>
      <vt:lpstr>PowerPoint Presentation</vt:lpstr>
      <vt:lpstr>TEAM 6</vt:lpstr>
      <vt:lpstr>Roles &amp; Responsibilities</vt:lpstr>
      <vt:lpstr>Project objectives.  </vt:lpstr>
      <vt:lpstr>PowerPoint Presentation</vt:lpstr>
      <vt:lpstr>PowerPoint Presentation</vt:lpstr>
      <vt:lpstr>PowerPoint Presentation</vt:lpstr>
      <vt:lpstr>Data Cleaning &amp; Preparation</vt:lpstr>
      <vt:lpstr>PowerPoint Presentation</vt:lpstr>
      <vt:lpstr>PowerPoint Presentation</vt:lpstr>
      <vt:lpstr>Tools and technologies used for data visualization “</vt:lpstr>
      <vt:lpstr>Data Modelling</vt:lpstr>
      <vt:lpstr>Reasons for Choosing Apriori</vt:lpstr>
      <vt:lpstr>Reasons for Choosing K-Means</vt:lpstr>
      <vt:lpstr>Aggregated nature of dataset for Apriori Algorithm</vt:lpstr>
      <vt:lpstr>Finding optimal number of clusters for age by income</vt:lpstr>
      <vt:lpstr>Age by Income k-means clusters</vt:lpstr>
      <vt:lpstr>Accepted Campaign by Clusters for Age by Income</vt:lpstr>
      <vt:lpstr>Finding optimal number of clusters for income by Monetary</vt:lpstr>
      <vt:lpstr>Income by Monetary k-means clusters</vt:lpstr>
      <vt:lpstr>Accepted Campaign by Clusters for Income by Monetary</vt:lpstr>
      <vt:lpstr>Finding optimal number of clusters for Recency by Frequency</vt:lpstr>
      <vt:lpstr>Recency by Frequency k-means clusters</vt:lpstr>
      <vt:lpstr>Accepted Campaign by Clusters for Recency by Frequency</vt:lpstr>
      <vt:lpstr>Assessing Campaign Performance</vt:lpstr>
      <vt:lpstr>Assessing Campaign Performance</vt:lpstr>
      <vt:lpstr>Assessing Campaign Performance</vt:lpstr>
      <vt:lpstr>Moving to Power BI-Dashboards</vt:lpstr>
      <vt:lpstr>Microsoft Power BI</vt:lpstr>
      <vt:lpstr>Relaunch the add-in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Abdu l</cp:lastModifiedBy>
  <cp:revision>851</cp:revision>
  <dcterms:created xsi:type="dcterms:W3CDTF">2015-01-09T17:56:04Z</dcterms:created>
  <dcterms:modified xsi:type="dcterms:W3CDTF">2024-04-12T21:54:54Z</dcterms:modified>
</cp:coreProperties>
</file>